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2"/>
  </p:notesMasterIdLst>
  <p:sldIdLst>
    <p:sldId id="999" r:id="rId3"/>
    <p:sldId id="2147481739" r:id="rId4"/>
    <p:sldId id="895" r:id="rId5"/>
    <p:sldId id="1030" r:id="rId6"/>
    <p:sldId id="2147481732" r:id="rId7"/>
    <p:sldId id="2147481736" r:id="rId8"/>
    <p:sldId id="2147481740" r:id="rId9"/>
    <p:sldId id="1026" r:id="rId10"/>
    <p:sldId id="2147481741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3C4D-D16A-4ADF-A39D-D18C428059B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7635-F44A-479C-9633-D30F7C924B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139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8069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58626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29184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99741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623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/>
            </a:pPr>
            <a:fld id="{AAFA71CF-A0E4-4722-A5F0-B2788ACC4048}" type="slidenum">
              <a:rPr kumimoji="0" lang="et-EE" altLang="et-E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623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62389" algn="l"/>
                  <a:tab pos="924777" algn="l"/>
                  <a:tab pos="1387166" algn="l"/>
                  <a:tab pos="1849554" algn="l"/>
                  <a:tab pos="2311943" algn="l"/>
                  <a:tab pos="2774331" algn="l"/>
                  <a:tab pos="3236720" algn="l"/>
                </a:tabLst>
                <a:defRPr/>
              </a:pPr>
              <a:t>1</a:t>
            </a:fld>
            <a:endParaRPr kumimoji="0" lang="et-EE" altLang="et-E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9700" y="869950"/>
            <a:ext cx="7635875" cy="4295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5587" y="5441059"/>
            <a:ext cx="5887782" cy="51553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16291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A5161-B82D-CF60-D3BC-89A35E8B4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ACF259D7-97C2-9F9F-9E96-804A334A3C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8069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58626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29184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99741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623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/>
            </a:pPr>
            <a:fld id="{AAFA71CF-A0E4-4722-A5F0-B2788ACC4048}" type="slidenum">
              <a:rPr kumimoji="0" lang="et-EE" altLang="et-E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623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62389" algn="l"/>
                  <a:tab pos="924777" algn="l"/>
                  <a:tab pos="1387166" algn="l"/>
                  <a:tab pos="1849554" algn="l"/>
                  <a:tab pos="2311943" algn="l"/>
                  <a:tab pos="2774331" algn="l"/>
                  <a:tab pos="3236720" algn="l"/>
                </a:tabLst>
                <a:defRPr/>
              </a:pPr>
              <a:t>2</a:t>
            </a:fld>
            <a:endParaRPr kumimoji="0" lang="et-EE" altLang="et-E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47EB22B7-18E4-FAC6-FD4C-37FA06982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9700" y="869950"/>
            <a:ext cx="7635875" cy="4295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36AB37A-F6E2-7B35-5A8D-93B634DA0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87" y="5441059"/>
            <a:ext cx="5887782" cy="51553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90624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B55BE-F414-4C25-BC72-9A9BA6E3357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1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CC3B-96CD-445F-07A1-C23B4064D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947E161-58E1-3C42-4710-417E9F905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B3DF647-40E1-D695-653A-80C5775E5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F30400D-69A7-4B6E-FC64-9D0FA8BDA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B55BE-F414-4C25-BC72-9A9BA6E3357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5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33706-7D80-D4C2-33C0-FDAC5C2D3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A36453D-85C6-ED5F-4428-5288CBB931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8069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58626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29184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99741" indent="-235279" defTabSz="4623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623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62389" algn="l"/>
                <a:tab pos="924777" algn="l"/>
                <a:tab pos="1387166" algn="l"/>
                <a:tab pos="1849554" algn="l"/>
                <a:tab pos="2311943" algn="l"/>
                <a:tab pos="2774331" algn="l"/>
                <a:tab pos="3236720" algn="l"/>
              </a:tabLst>
              <a:defRPr/>
            </a:pPr>
            <a:fld id="{AAFA71CF-A0E4-4722-A5F0-B2788ACC4048}" type="slidenum">
              <a:rPr kumimoji="0" lang="et-EE" altLang="et-E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623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62389" algn="l"/>
                  <a:tab pos="924777" algn="l"/>
                  <a:tab pos="1387166" algn="l"/>
                  <a:tab pos="1849554" algn="l"/>
                  <a:tab pos="2311943" algn="l"/>
                  <a:tab pos="2774331" algn="l"/>
                  <a:tab pos="3236720" algn="l"/>
                </a:tabLst>
                <a:defRPr/>
              </a:pPr>
              <a:t>9</a:t>
            </a:fld>
            <a:endParaRPr kumimoji="0" lang="et-EE" altLang="et-E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19B2C75A-F955-BD81-6B51-92A6C2F0E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9700" y="869950"/>
            <a:ext cx="7635875" cy="4295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95EE4DE-D633-7CAA-AA98-4AB37FEEC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87" y="5441059"/>
            <a:ext cx="5887782" cy="51553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24355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AF3-6347-426A-AD4A-F6500F6DD3F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82450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5AA6F98-2E36-04BB-A767-7995AC7A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52D269C-9BE6-3E4E-6E18-F1674E1D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1381D6E-A538-8F8C-ABA3-84F5DB1A3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EA78CD4-3BBA-AB1A-8E18-99542978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BF5579A-77FB-2D13-5751-FCAD6B34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978131A-A492-1463-D663-6F133FF5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487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F883D04-0EFC-AB5A-8521-48A7D408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D9BD6D93-468A-A5DB-4FCE-C1D1E6FF5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3D1B26B-4C92-CE3A-B8B3-182A7AFF7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E67CCF9-2483-8E0B-FDB5-568B800A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9A54561-0F8D-E8F3-F3AF-D7E0D625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98ADED4-6794-E337-17C6-0AA8865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046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278AB2-52EF-7437-F49A-AE2BE6F3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139D7486-24BA-2F5D-1FA1-5DD3D62B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5B93715-59FC-A4B5-8981-F121E3FF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4685226-96DF-F468-705A-B0AE913C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990A30B-00E2-224F-D119-7F495DAC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570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B14863ED-39AB-B596-0275-F46817265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7A3BBC5-A0A8-C5CD-F811-9A4E6B366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AEC6958-164D-4D5E-38F9-C33E5C67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9E8AFF1-5432-201C-E6AE-0BFE3618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740F8E2-3670-17C9-672E-2C8F1078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040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807" y="1122045"/>
            <a:ext cx="9142386" cy="2387329"/>
          </a:xfrm>
        </p:spPr>
        <p:txBody>
          <a:bodyPr anchor="b"/>
          <a:lstStyle>
            <a:lvl1pPr algn="ctr">
              <a:defRPr sz="6016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807" y="3601684"/>
            <a:ext cx="9142386" cy="1656806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6ECA-8E07-4F3C-AC2A-C9ECC7031E4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729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2EEAB3-494C-5995-351B-AB504AD15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C9AFAC39-1569-4714-003A-55F9FBF1B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F95D97C-DA4C-FA73-43C8-13BA40A2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57B5A76-E85C-3E5D-A71A-5B519DB4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527C7F8-8DCA-DEB4-EB5D-9CE6D2D6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8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C5C4C5-059C-94B0-FDEA-B9BD02D9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E3732C4-9D00-009F-D587-2F51426A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F2BC084-F98E-753F-6EE1-853FE62A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645B41-E3F3-BC43-FA68-22CF2B01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17C924C-0FD0-EE36-F27E-C6D8584D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932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DB15481-0739-8661-CFAB-D6F8C502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9E6C044-BE4E-908F-C3E9-96B0B00EF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AD72999-C5A3-5159-3929-F3D9A56E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ED7A8BA-0754-3844-36B6-55BCC22F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1516113-76AE-2D41-F780-BE0590EB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126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A4CAAB9-598F-1499-240C-B8E01106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0C9E10C-C26C-D0F9-E206-7E95573F2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4F4EBAD-3EAC-9299-2028-8889E128D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4688C83A-9B35-DA0D-A386-8DF5CDFF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97127439-92A8-4DE7-A4E1-25D4C267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95F08BA2-6090-8242-3EAA-7617DE27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21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A9A2BB4-4FED-F65E-6D69-8E371A7F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380B7A3-CE25-1ECE-AB20-1FFDFD26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665DE85-6C3F-9489-5330-534E7840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EDCBDCF-E87D-E8E1-5B33-E06AD158B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81F566C1-F937-FC8A-1437-74555C30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A4DC01E-3C85-75DA-09CB-F2523854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039ECC91-5368-C5DB-4A83-BA1CD93A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AECB327C-7654-95C8-D4DD-046034EF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81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20E20DA-573E-63C3-D5D4-080AD996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BDD7A721-9B3C-1CA0-579F-DB2993BB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5C4E58C-3F46-5AC5-9255-8790D124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750768A-3DBA-D431-A292-2BCAFAFD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512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97D94195-4249-E71C-0EFA-6337CECF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6DED0940-1653-3597-3572-48EEE32E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C621331-F689-A0A3-B1A1-2256A002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338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1755" y="302395"/>
            <a:ext cx="12286627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755" y="1772990"/>
            <a:ext cx="12286627" cy="39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1756" y="6904155"/>
            <a:ext cx="317865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671198" y="6904155"/>
            <a:ext cx="4327095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791882" y="6904155"/>
            <a:ext cx="317865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2E5F41A-0E9F-4A65-85B4-0B181FA4C1E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6533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9DA949E-F289-D25F-F468-6925A2E3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753BAC-B9B5-5180-924D-DD2CB73E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E286943-716E-FBD7-AB60-2A826332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9326-D771-45BE-A830-13D29E957297}" type="datetimeFigureOut">
              <a:rPr lang="et-EE" smtClean="0"/>
              <a:t>26.03.2026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C3EA4FF-AC69-4EED-85D9-D8AD54233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7D1D07E-C215-FE15-FDE2-19062D3B8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7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keskkonnaportaal.ee/et/projektid/maa-ja-mullakasutuse-teadus-arendusprojekt#MullastikukaartehkMULD2projekt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tag.ee/avanes-konkurss-metsamuldade-rakendusuuringu-labiviija-leidmisek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ag.ee/avanes-konkurss-pollumuldade-rakendusuuringu-labiviija-leidmisek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is.ee/Portal/News/Display/303d88a6-261b-4160-9e06-0843ef6ef42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2513" y="2091216"/>
            <a:ext cx="7830115" cy="1767011"/>
          </a:xfrm>
        </p:spPr>
        <p:txBody>
          <a:bodyPr vert="horz" wrap="square" lIns="0" tIns="122563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l">
              <a:tabLst>
                <a:tab pos="333365" algn="l"/>
                <a:tab pos="666727" algn="l"/>
                <a:tab pos="1000091" algn="l"/>
                <a:tab pos="1333455" algn="l"/>
                <a:tab pos="1666818" algn="l"/>
                <a:tab pos="2000182" algn="l"/>
                <a:tab pos="2333546" algn="l"/>
                <a:tab pos="2666909" algn="l"/>
                <a:tab pos="3000273" algn="l"/>
                <a:tab pos="3333637" algn="l"/>
                <a:tab pos="3667000" algn="l"/>
                <a:tab pos="4000364" algn="l"/>
                <a:tab pos="4333728" algn="l"/>
                <a:tab pos="4667091" algn="l"/>
                <a:tab pos="5000455" algn="l"/>
                <a:tab pos="5333819" algn="l"/>
              </a:tabLst>
            </a:pPr>
            <a:r>
              <a:rPr lang="et-EE" altLang="et-EE" sz="4812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Maa- ja mullakasutuse teadus-arendusprojekti juhtrühma </a:t>
            </a:r>
            <a:br>
              <a:rPr lang="et-EE" altLang="et-EE" sz="4812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altLang="et-EE" sz="4812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XIII</a:t>
            </a:r>
            <a:r>
              <a:rPr lang="et-EE" altLang="et-EE" sz="4812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kohtumine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789391" y="4570036"/>
            <a:ext cx="7188522" cy="1459272"/>
          </a:xfrm>
        </p:spPr>
        <p:txBody>
          <a:bodyPr>
            <a:noAutofit/>
          </a:bodyPr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l"/>
            <a:endParaRPr lang="et-EE" sz="2005" dirty="0"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/>
            <a:endParaRPr lang="et-EE" sz="2005" dirty="0"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/>
            <a:endParaRPr lang="et-EE" sz="2005" dirty="0"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/>
            <a:endParaRPr lang="et-EE" sz="2005" dirty="0"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/>
            <a:r>
              <a:rPr lang="et-EE" sz="2005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17</a:t>
            </a:r>
            <a:r>
              <a:rPr lang="et-EE" sz="20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.03.2026 Tallinn + </a:t>
            </a:r>
            <a:r>
              <a:rPr lang="et-EE" sz="20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Teams</a:t>
            </a:r>
            <a:endParaRPr lang="et-EE" sz="2005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076" name="Ristkülik 1"/>
          <p:cNvSpPr>
            <a:spLocks noChangeArrowheads="1"/>
          </p:cNvSpPr>
          <p:nvPr/>
        </p:nvSpPr>
        <p:spPr bwMode="auto">
          <a:xfrm>
            <a:off x="0" y="0"/>
            <a:ext cx="12192000" cy="13086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lvl="0" indent="0" algn="l" defTabSz="333365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t-EE" altLang="et-EE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130">
            <a:off x="7372014" y="2310665"/>
            <a:ext cx="5237778" cy="4704785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8" y="0"/>
            <a:ext cx="2190532" cy="13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854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fill="hold" nodeType="withEffect" p14:presetBounceEnd="7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 p14:bounceEnd="7000">
                                          <p:cBhvr>
                                            <p:cTn id="6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DCA4-48F0-7AAB-C889-13A8BB13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6533C4A-12FD-95C1-4679-524C1F8D7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122563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l">
              <a:tabLst>
                <a:tab pos="333365" algn="l"/>
                <a:tab pos="666727" algn="l"/>
                <a:tab pos="1000091" algn="l"/>
                <a:tab pos="1333455" algn="l"/>
                <a:tab pos="1666818" algn="l"/>
                <a:tab pos="2000182" algn="l"/>
                <a:tab pos="2333546" algn="l"/>
                <a:tab pos="2666909" algn="l"/>
                <a:tab pos="3000273" algn="l"/>
                <a:tab pos="3333637" algn="l"/>
                <a:tab pos="3667000" algn="l"/>
                <a:tab pos="4000364" algn="l"/>
                <a:tab pos="4333728" algn="l"/>
                <a:tab pos="4667091" algn="l"/>
                <a:tab pos="5000455" algn="l"/>
                <a:tab pos="5333819" algn="l"/>
              </a:tabLst>
            </a:pPr>
            <a:r>
              <a:rPr lang="et-EE" altLang="et-EE" sz="4812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LULUCF sektori </a:t>
            </a:r>
            <a:br>
              <a:rPr lang="et-EE" altLang="et-EE" sz="4812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altLang="et-EE" sz="4812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metoodika arenduste nimekirja ülevaatamine ja kinnitamine</a:t>
            </a:r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CA04109B-6B67-2CE5-DF29-C7377AAA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56" y="1772990"/>
            <a:ext cx="10791788" cy="3975698"/>
          </a:xfrm>
        </p:spPr>
        <p:txBody>
          <a:bodyPr/>
          <a:lstStyle/>
          <a:p>
            <a:r>
              <a:rPr lang="et-EE" b="1" dirty="0">
                <a:solidFill>
                  <a:srgbClr val="0070C0"/>
                </a:solidFill>
              </a:rPr>
              <a:t>Päevakava 17.03.2026: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KAUR ülevaade tööde seisust 2026. a vaates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Uute uurimisettepanekute kinnitamine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Mullaseire ja vastupidavuse direktiiviga seotud arengud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Muudatused uue koosseisu kinnitamiseks</a:t>
            </a:r>
          </a:p>
        </p:txBody>
      </p:sp>
      <p:sp>
        <p:nvSpPr>
          <p:cNvPr id="3076" name="Ristkülik 1">
            <a:extLst>
              <a:ext uri="{FF2B5EF4-FFF2-40B4-BE49-F238E27FC236}">
                <a16:creationId xmlns:a16="http://schemas.microsoft.com/office/drawing/2014/main" id="{90DCCB5B-33C0-A1BA-AF50-FA0E6C73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3086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lvl="0" indent="0" algn="l" defTabSz="333365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t-EE" altLang="et-EE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4A0E5629-EFB9-18A5-FD7C-D216B7C08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8" y="0"/>
            <a:ext cx="2190532" cy="13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03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8A78FC1C-B2AE-33AA-1B6B-1702D3B86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9499971" y="91757"/>
            <a:ext cx="4190683" cy="41906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9F547-2290-6E35-FED4-03CBC26BC5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8530831" y="4577477"/>
            <a:ext cx="2602526" cy="2602526"/>
          </a:xfrm>
          <a:prstGeom prst="ellipse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1C234F96-707E-9F30-7ECF-3A1C1DEBD288}"/>
              </a:ext>
            </a:extLst>
          </p:cNvPr>
          <p:cNvGrpSpPr/>
          <p:nvPr/>
        </p:nvGrpSpPr>
        <p:grpSpPr>
          <a:xfrm rot="6900166">
            <a:off x="8694051" y="460805"/>
            <a:ext cx="1286506" cy="619341"/>
            <a:chOff x="7596759" y="5948897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8A4CB7-65D9-C49B-CD3B-EB2F3BFEE612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7D2BFF-5F07-2F60-8281-9A2F2CFC3C66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502C66-BADB-19D5-92B9-B291B0C72892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5D5F33-34FF-F4BA-1508-97501A06BE1E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3C66D918-C1B0-CE8D-C97A-B8A0D44A4776}"/>
              </a:ext>
            </a:extLst>
          </p:cNvPr>
          <p:cNvGrpSpPr/>
          <p:nvPr/>
        </p:nvGrpSpPr>
        <p:grpSpPr>
          <a:xfrm rot="21330127">
            <a:off x="10857823" y="4333049"/>
            <a:ext cx="1312310" cy="550536"/>
            <a:chOff x="7596759" y="5948897"/>
            <a:chExt cx="1726562" cy="773460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F5216B38-9EC3-51BA-CC4F-B926DE1049A0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D213EA76-5E3B-E2A1-9300-51D2F98F4836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02792F0D-D4B1-D5F8-79BF-CA7008A5D42E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D503A00B-F0EB-32F3-5F7F-7BFAF5867C1C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8F7D09-ADE6-F318-F039-2CBA479D0F5E}"/>
              </a:ext>
            </a:extLst>
          </p:cNvPr>
          <p:cNvSpPr txBox="1"/>
          <p:nvPr/>
        </p:nvSpPr>
        <p:spPr>
          <a:xfrm>
            <a:off x="393907" y="1821727"/>
            <a:ext cx="927790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t-EE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5"/>
              </a:rPr>
              <a:t>https://keskkonnaportaal.ee/et/projektid/maa-ja-mullakasutuse-teadus-arendusprojekt#MullastikukaartehkMULD2projekt</a:t>
            </a:r>
            <a:endParaRPr lang="et-EE" dirty="0">
              <a:solidFill>
                <a:srgbClr val="F1BE9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srgbClr val="F1BE9F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 ja tulem: 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Luuakse uudsetel alustel ja edaspidi operatiivselt uuendatav mullastikukaardi metoodika – vektorkaart + rasterandmestikest andmekuup; uuendatakse üleriigiliselt Eesti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suuremõõtkavaline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mullastikukaart.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Olulisus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Esmakordselt uuendatakse üleriigiliselt olemasolev mullastikukaart, mis on baas kõigele mullaga seonduvale, sh mullaseire direktiiv, looduse taastamise määrus/kava, LULUCF aruandlus, ökosüsteemide arvepidamine, ÜPP jt toetused, maa ja kinnisasja hindamine, ökosüsteemiteenuste hindamine ja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arvessevõtmine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maakasutuse planeerimine, veekaitse, põllukultuuride kasvatussobivus, erosiooni- ja põuaoht jpm.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Kestus: juuli 2024 – november 2026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Vahearuanded esitatud 01.11.24 ja 30.09.25; Lõpuseminar oktoober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Kogumaksumus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1,4 miljonit eurot koos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KM-iga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Konsortsium: 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Maaelu Teadmuskeskus, Eesti Maaülikool, Tartu Ülikool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MULD2 juhtkomisjon: 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konsortsium + KLIM, REM, KAUR, PRIA, MARU, ETAG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Pealkiri 8">
            <a:extLst>
              <a:ext uri="{FF2B5EF4-FFF2-40B4-BE49-F238E27FC236}">
                <a16:creationId xmlns:a16="http://schemas.microsoft.com/office/drawing/2014/main" id="{09529AC5-47DB-2E63-1DB6-B0EA6B8C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„</a:t>
            </a:r>
            <a:r>
              <a:rPr lang="et-EE" sz="3200" dirty="0" err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Suuremõõtkavalise</a:t>
            </a:r>
            <a:r>
              <a:rPr lang="et-EE" sz="32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digitaalse mullastikukaardi kaasaegse kontseptsiooni loomine ja olemasoleva mullastikukaardi ajakohastamine“ </a:t>
            </a:r>
            <a:r>
              <a:rPr lang="et-EE" sz="3200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ehk MULD2 projekt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68614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4FF5C-546A-1127-9C64-FDA9CE1D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71F1AF9-9B9F-D2EB-016B-CBB6D2AA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6227"/>
          <a:stretch/>
        </p:blipFill>
        <p:spPr>
          <a:xfrm>
            <a:off x="7260060" y="1729432"/>
            <a:ext cx="5297480" cy="529748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6CA2B8-3268-50C9-35AA-B167C0C00673}"/>
              </a:ext>
            </a:extLst>
          </p:cNvPr>
          <p:cNvSpPr txBox="1"/>
          <p:nvPr/>
        </p:nvSpPr>
        <p:spPr>
          <a:xfrm>
            <a:off x="721215" y="1901478"/>
            <a:ext cx="69532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KHG inventuuri LULUCF sektori metsamaa kategoorias välja töötada ja valideerida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Tier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 metoodikad mineraal- ja turvasmuldadele süsinikuvaru muutuste ja KHG voogude hindamiseks</a:t>
            </a:r>
          </a:p>
          <a:p>
            <a:pPr lvl="0">
              <a:spcBef>
                <a:spcPts val="600"/>
              </a:spcBef>
              <a:defRPr/>
            </a:pPr>
            <a:r>
              <a:rPr lang="et-EE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MEMU</a:t>
            </a:r>
            <a:r>
              <a:rPr lang="et-EE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dokumendid ja infotund: </a:t>
            </a:r>
            <a:r>
              <a:rPr lang="et-EE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https://etag.ee/avanes-konkurss-metsamuldade-rakendusuuringu-labiviija-leidmiseks/ </a:t>
            </a:r>
            <a:endParaRPr lang="et-EE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ETAG kuulutas välja konkursi 27.01.25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sõlmiti 25.04.25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30.05.25; Vahearuanded 30.10.25 ja 30.10.26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Lõplik aruanne 30.10.27 + avalikustamisseminar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Maksumus: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700 000 eurot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KM-iga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 + Tartu Ülikool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Tegevused veidi ajagraafikust maas. Kohtumised tihedamini. Järgmine kohtumine 02.04.26. Täiendatud vahearuande tähtaeg 15.05.26.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6580585A-0548-DB06-540C-E7640D12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5" y="324485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„LULUCF sektori metsamaa mineraal- ja turvasmuldade KHG voogude ja süsinikuvaru dünaamika täpsem hindamine riiklikus KHG inventuuris“ </a:t>
            </a:r>
            <a:r>
              <a:rPr lang="et-EE" sz="3200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ehk MEMU uuring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87837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8A78FC1C-B2AE-33AA-1B6B-1702D3B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6667"/>
          <a:stretch/>
        </p:blipFill>
        <p:spPr>
          <a:xfrm>
            <a:off x="7090027" y="-296884"/>
            <a:ext cx="7451767" cy="745176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328AF-C4CE-495F-68D2-5EF80E0C9D8A}"/>
              </a:ext>
            </a:extLst>
          </p:cNvPr>
          <p:cNvSpPr txBox="1"/>
          <p:nvPr/>
        </p:nvSpPr>
        <p:spPr>
          <a:xfrm>
            <a:off x="721215" y="2064279"/>
            <a:ext cx="67246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KHG inventuuri LULUCF sektori põllu- ja rohumaa kategoorias välja töötada ja valideerida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Tier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 metoodikad mineraal- ja turvas-muldadele süsinikuvaru muutuste ja KHG voogude hindamiseks</a:t>
            </a:r>
          </a:p>
          <a:p>
            <a:pPr>
              <a:spcBef>
                <a:spcPts val="600"/>
              </a:spcBef>
              <a:defRPr/>
            </a:pPr>
            <a:r>
              <a:rPr lang="et-EE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PÕMU</a:t>
            </a:r>
            <a:r>
              <a:rPr lang="et-EE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dokumendid ja infotund: </a:t>
            </a:r>
            <a:r>
              <a:rPr lang="et-EE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https://etag.ee/avanes-konkurss-pollumuldade-rakendusuuringu-labiviija-leidmiseks/</a:t>
            </a:r>
            <a:r>
              <a:rPr lang="et-EE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ETAG kuulutas välja konkursi 27.01.25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sõlmiti 25.04.25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30.04.25; Vahearuanded 30.08.25 ja 30.08.26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Lõplik aruanne 30.08.27 + avalikustamisseminar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Maksumus: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300 000 eurot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KM-iga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 + Maaelu Teadmuskeskus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KLIM, REM, EKUK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Tegevused kulgevad plaanipäraselt. Viimane kohtumine 05.03.26.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93D2B5-4317-496A-7820-28DC7C5AE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64032" y="6426826"/>
            <a:ext cx="3180368" cy="304800"/>
            <a:chOff x="9164032" y="6426826"/>
            <a:chExt cx="3180368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E9943B-BD26-3582-B262-DE6104AD4B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39600" y="642682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AA5DF2-5248-143A-2091-8C87A632807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4032" y="6481515"/>
              <a:ext cx="29226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1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MULLA JA MAAHÕIVEKOOSTÖÖPROJEKT</a:t>
              </a:r>
              <a:endParaRPr kumimoji="0" lang="en-EE" sz="800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</p:grpSp>
      <p:sp>
        <p:nvSpPr>
          <p:cNvPr id="11" name="Pealkiri 10">
            <a:extLst>
              <a:ext uri="{FF2B5EF4-FFF2-40B4-BE49-F238E27FC236}">
                <a16:creationId xmlns:a16="http://schemas.microsoft.com/office/drawing/2014/main" id="{F82F1DB6-8769-F863-E49B-14E31F00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5" y="438683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„LULUCF sektori põllu- ja rohumaa mineraal- ja turvasmuldade KHG voogude ja süsinikuvaru dünaamika täpsem hindamine riiklikus KHG inventuuris“ </a:t>
            </a:r>
            <a:r>
              <a:rPr lang="et-EE" sz="3200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ehk PÕMU uuring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28169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4E7C0-E8EC-640F-55C2-BBA45EA9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A04EF38-CC7C-2CD5-1624-ECECF822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260060" y="1435515"/>
            <a:ext cx="5297480" cy="5297480"/>
          </a:xfrm>
          <a:prstGeom prst="ellipse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A9548AB-A8AE-7209-D912-89A378F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Märgalade üleriigiline kaardistamine ning vastava teaduspõhise ja </a:t>
            </a:r>
            <a:r>
              <a:rPr lang="et-EE" sz="3600" dirty="0">
                <a:solidFill>
                  <a:srgbClr val="ED7D31">
                    <a:lumMod val="40000"/>
                    <a:lumOff val="6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valideeritud metoodika väljatöötamine</a:t>
            </a:r>
            <a:endParaRPr lang="et-EE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323B84-F3B7-2F12-1E9D-60B4DEBA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t-EE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Eesmärk: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Välja töötada metoodika märgalade üleriigiliseks kaardistamiseks ja luua vastav ruumiandmestik (kaardikihid).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Konkursi info ja dokumendid </a:t>
            </a:r>
            <a:r>
              <a:rPr lang="et-EE" sz="18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ETIS-es</a:t>
            </a: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t-EE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Põhietapid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Kaardistavate märgalade eristamine ja defineerimine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Teaduspõhise valideeritud kaardistamise metoodika loomine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Märgalade üleriigiline kaardistamine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t-EE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Ajakava:</a:t>
            </a: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sõlmitud 13.02.26; Avakohtumine 17.02.26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13.03.26; Vahearuanne 14.06.26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Lõpparuanne 15.11.27 + avalikustamisseminar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t-EE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Maksumus: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400 000 koos </a:t>
            </a:r>
            <a:r>
              <a:rPr lang="et-EE" sz="18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KM-iga</a:t>
            </a: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t-EE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</a:t>
            </a:r>
            <a:endParaRPr lang="et-EE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t-EE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KLIM, REM</a:t>
            </a:r>
          </a:p>
        </p:txBody>
      </p:sp>
    </p:spTree>
    <p:extLst>
      <p:ext uri="{BB962C8B-B14F-4D97-AF65-F5344CB8AC3E}">
        <p14:creationId xmlns:p14="http://schemas.microsoft.com/office/powerpoint/2010/main" val="319589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9F7B-6BF2-4DB2-88F9-FD695611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23B41761-AD09-ABD6-DBCD-BC8D20019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9499971" y="91757"/>
            <a:ext cx="4190683" cy="41906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BAFC3-14FF-912E-0E6A-73A2467D68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8530831" y="4577477"/>
            <a:ext cx="2602526" cy="2602526"/>
          </a:xfrm>
          <a:prstGeom prst="ellipse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4E8427A5-E8CE-2BA3-BB81-489BE0846B2A}"/>
              </a:ext>
            </a:extLst>
          </p:cNvPr>
          <p:cNvGrpSpPr/>
          <p:nvPr/>
        </p:nvGrpSpPr>
        <p:grpSpPr>
          <a:xfrm rot="6900166">
            <a:off x="8694051" y="460805"/>
            <a:ext cx="1286506" cy="619341"/>
            <a:chOff x="7596759" y="5948897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49DED5-0E31-84E0-97AD-90FFF2D6CED4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94C0FB-C26C-A2F5-4CD3-20EB93B23E9E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D97C9F-E0E6-B358-EE0E-496E94DD3F6C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9EEC50-402C-BBB8-ECB3-910B44016E0F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601AB857-EA2F-58C6-88A3-85E6BCE201A1}"/>
              </a:ext>
            </a:extLst>
          </p:cNvPr>
          <p:cNvGrpSpPr/>
          <p:nvPr/>
        </p:nvGrpSpPr>
        <p:grpSpPr>
          <a:xfrm rot="21330127">
            <a:off x="10857823" y="4333049"/>
            <a:ext cx="1312310" cy="550536"/>
            <a:chOff x="7596759" y="5948897"/>
            <a:chExt cx="1726562" cy="773460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8A0552B4-FFA1-4F06-FD36-E7F2CBEFC131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8F17A76A-0C66-4252-7FC7-548FF71F3D17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921F81AA-4901-6A3F-9E8B-7D8771EBD416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535578-9AC4-B8FA-CFB6-7179B7F673A4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Pealkiri 2">
            <a:extLst>
              <a:ext uri="{FF2B5EF4-FFF2-40B4-BE49-F238E27FC236}">
                <a16:creationId xmlns:a16="http://schemas.microsoft.com/office/drawing/2014/main" id="{82E68E1E-9A76-ACE8-8DD1-D97595AF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Kuhu need arendused viivad? </a:t>
            </a:r>
          </a:p>
        </p:txBody>
      </p:sp>
      <p:graphicFrame>
        <p:nvGraphicFramePr>
          <p:cNvPr id="7" name="Sisu kohatäide 6">
            <a:extLst>
              <a:ext uri="{FF2B5EF4-FFF2-40B4-BE49-F238E27FC236}">
                <a16:creationId xmlns:a16="http://schemas.microsoft.com/office/drawing/2014/main" id="{F97F15C4-7BC1-830D-3BDD-571DB8AC0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980261"/>
              </p:ext>
            </p:extLst>
          </p:nvPr>
        </p:nvGraphicFramePr>
        <p:xfrm>
          <a:off x="838200" y="1548447"/>
          <a:ext cx="7424260" cy="419068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136442104"/>
                    </a:ext>
                  </a:extLst>
                </a:gridCol>
                <a:gridCol w="1256252">
                  <a:extLst>
                    <a:ext uri="{9D8B030D-6E8A-4147-A177-3AD203B41FA5}">
                      <a16:colId xmlns:a16="http://schemas.microsoft.com/office/drawing/2014/main" val="3826754601"/>
                    </a:ext>
                  </a:extLst>
                </a:gridCol>
                <a:gridCol w="1256252">
                  <a:extLst>
                    <a:ext uri="{9D8B030D-6E8A-4147-A177-3AD203B41FA5}">
                      <a16:colId xmlns:a16="http://schemas.microsoft.com/office/drawing/2014/main" val="3368425968"/>
                    </a:ext>
                  </a:extLst>
                </a:gridCol>
                <a:gridCol w="1256252">
                  <a:extLst>
                    <a:ext uri="{9D8B030D-6E8A-4147-A177-3AD203B41FA5}">
                      <a16:colId xmlns:a16="http://schemas.microsoft.com/office/drawing/2014/main" val="3644132629"/>
                    </a:ext>
                  </a:extLst>
                </a:gridCol>
                <a:gridCol w="1256252">
                  <a:extLst>
                    <a:ext uri="{9D8B030D-6E8A-4147-A177-3AD203B41FA5}">
                      <a16:colId xmlns:a16="http://schemas.microsoft.com/office/drawing/2014/main" val="3703887748"/>
                    </a:ext>
                  </a:extLst>
                </a:gridCol>
                <a:gridCol w="1256252">
                  <a:extLst>
                    <a:ext uri="{9D8B030D-6E8A-4147-A177-3AD203B41FA5}">
                      <a16:colId xmlns:a16="http://schemas.microsoft.com/office/drawing/2014/main" val="1527229503"/>
                    </a:ext>
                  </a:extLst>
                </a:gridCol>
              </a:tblGrid>
              <a:tr h="8347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t-EE" sz="1800" b="0" i="0" u="none" strike="noStrike" dirty="0">
                        <a:solidFill>
                          <a:srgbClr val="242424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Elus </a:t>
                      </a:r>
                      <a:r>
                        <a:rPr lang="et-E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biomass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Surnud </a:t>
                      </a:r>
                      <a:r>
                        <a:rPr lang="et-E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biomass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t-E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Varis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Mineraal-mullad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Turvas-mullad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68696"/>
                  </a:ext>
                </a:extLst>
              </a:tr>
              <a:tr h="556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Metsamaa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T2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53661"/>
                  </a:ext>
                </a:extLst>
              </a:tr>
              <a:tr h="556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Põllumaa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(T2, T3)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NE (T3)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T2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52440"/>
                  </a:ext>
                </a:extLst>
              </a:tr>
              <a:tr h="556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Rohumaa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T3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T3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T2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82993"/>
                  </a:ext>
                </a:extLst>
              </a:tr>
              <a:tr h="556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Märgalad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T2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=&gt; T3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52089"/>
                  </a:ext>
                </a:extLst>
              </a:tr>
              <a:tr h="556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Asulad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 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(T2)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43594"/>
                  </a:ext>
                </a:extLst>
              </a:tr>
              <a:tr h="573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Muu maa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NA (T2)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672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DA1EDD-4A10-6D1C-A1EC-4144CCF9AD6E}"/>
              </a:ext>
            </a:extLst>
          </p:cNvPr>
          <p:cNvSpPr txBox="1"/>
          <p:nvPr/>
        </p:nvSpPr>
        <p:spPr>
          <a:xfrm>
            <a:off x="375920" y="5769300"/>
            <a:ext cx="815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metoodika		</a:t>
            </a: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metoodika		</a:t>
            </a: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T3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metoodika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– ei hinnata 		NA – andmeid pole		</a:t>
            </a:r>
            <a:r>
              <a:rPr kumimoji="0" lang="et-E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</a:t>
            </a:r>
            <a:r>
              <a:rPr kumimoji="0" lang="et-E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võimalik arenduse tulem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Tabelis on hinnang metoodikale maakategooria samaks jäämisel.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Kui maakategooria muutub (nt põllumaaks), siis on kasutusel sulgudes märgitud metoodika.</a:t>
            </a:r>
          </a:p>
        </p:txBody>
      </p:sp>
    </p:spTree>
    <p:extLst>
      <p:ext uri="{BB962C8B-B14F-4D97-AF65-F5344CB8AC3E}">
        <p14:creationId xmlns:p14="http://schemas.microsoft.com/office/powerpoint/2010/main" val="29721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4FF5C-546A-1127-9C64-FDA9CE1D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71F1AF9-9B9F-D2EB-016B-CBB6D2AA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5240"/>
          <a:stretch/>
        </p:blipFill>
        <p:spPr>
          <a:xfrm>
            <a:off x="7260060" y="945655"/>
            <a:ext cx="5297480" cy="5297480"/>
          </a:xfrm>
          <a:prstGeom prst="ellipse">
            <a:avLst/>
          </a:prstGeom>
        </p:spPr>
      </p:pic>
      <p:sp>
        <p:nvSpPr>
          <p:cNvPr id="4" name="Pealkiri 3">
            <a:extLst>
              <a:ext uri="{FF2B5EF4-FFF2-40B4-BE49-F238E27FC236}">
                <a16:creationId xmlns:a16="http://schemas.microsoft.com/office/drawing/2014/main" id="{8A0921C8-EF73-52D7-75FA-D364CC38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36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Pruunalade (</a:t>
            </a:r>
            <a:r>
              <a:rPr lang="et-EE" sz="3600" i="1" dirty="0" err="1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brownfields</a:t>
            </a:r>
            <a:r>
              <a:rPr lang="et-EE" sz="36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kaardistamise metoodika väljatöötamine </a:t>
            </a:r>
            <a:r>
              <a:rPr lang="et-EE" sz="3600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 nende üleriigiline kaardistamine</a:t>
            </a:r>
            <a:endParaRPr lang="et-EE" sz="3600" dirty="0"/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92AF1E3A-2DB7-34BE-12B0-CD796A46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0286" cy="466725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Eesmärk: 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Uuringu eesmärk on määratleda pruunalade (</a:t>
            </a:r>
            <a:r>
              <a:rPr kumimoji="0" lang="et-EE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brownfields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mõiste ning töötada välja metoodika nende üleriigiliseks ja ruumiliselt täpseks kaardistamiseks, sh luua tehnilised GIS-töövood ning selle uue metoodika abil luua uus pruunalade ruumiandmestik (kaardikihid).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Põhietapid: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Pruunalade (</a:t>
            </a:r>
            <a:r>
              <a:rPr kumimoji="0" lang="et-EE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brownfields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mõiste sisustamine Eesti kontekstis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Teaduspõhise valideeritud kaardistamise metoodika loomine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Pruunalade üleriigiline kaardistamine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sõlmiti 07.11.25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24.11.25; Vahearuanne 01.03.26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Lõplik aruanne 31.10.26 + avalikustamisseminar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Maksumus: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200 000 eurot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KM-iga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 + Hendrikson 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KLIM, REM, MKM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Tegevused kulgevad plaanipäraselt. Järgmine kohtumine 19.03.26.</a:t>
            </a:r>
            <a:endParaRPr lang="et-EE" sz="1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7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FE053-300E-7426-33D8-F8A57249B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D765F70F-99DF-C7E7-AA90-15E3E3FF9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122563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l">
              <a:tabLst>
                <a:tab pos="333365" algn="l"/>
                <a:tab pos="666727" algn="l"/>
                <a:tab pos="1000091" algn="l"/>
                <a:tab pos="1333455" algn="l"/>
                <a:tab pos="1666818" algn="l"/>
                <a:tab pos="2000182" algn="l"/>
                <a:tab pos="2333546" algn="l"/>
                <a:tab pos="2666909" algn="l"/>
                <a:tab pos="3000273" algn="l"/>
                <a:tab pos="3333637" algn="l"/>
                <a:tab pos="3667000" algn="l"/>
                <a:tab pos="4000364" algn="l"/>
                <a:tab pos="4333728" algn="l"/>
                <a:tab pos="4667091" algn="l"/>
                <a:tab pos="5000455" algn="l"/>
                <a:tab pos="5333819" algn="l"/>
              </a:tabLst>
            </a:pPr>
            <a:r>
              <a:rPr lang="et-EE" altLang="et-EE" sz="4812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LULUCF sektori </a:t>
            </a:r>
            <a:br>
              <a:rPr lang="et-EE" altLang="et-EE" sz="4812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altLang="et-EE" sz="4812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metoodika arenduste nimekirja ülevaatamine ja kinnitamine</a:t>
            </a:r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21EF65DE-4297-4862-751E-F219903D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56" y="1772990"/>
            <a:ext cx="10791788" cy="3975698"/>
          </a:xfrm>
        </p:spPr>
        <p:txBody>
          <a:bodyPr/>
          <a:lstStyle/>
          <a:p>
            <a:r>
              <a:rPr lang="et-EE" b="1" dirty="0">
                <a:solidFill>
                  <a:srgbClr val="0070C0"/>
                </a:solidFill>
              </a:rPr>
              <a:t>Uurimisettepanekud kinnitamiseks: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Asula ökosüsteemide ja kasvuhoonegaaside seire ja aruandluse jaoks teaduspõhiste metoodikate väljatöötamine</a:t>
            </a:r>
          </a:p>
          <a:p>
            <a:pPr marL="0" lvl="0" indent="0"/>
            <a:r>
              <a:rPr lang="et-EE" dirty="0"/>
              <a:t>	</a:t>
            </a:r>
            <a:r>
              <a:rPr lang="et-EE" sz="2800" dirty="0"/>
              <a:t>Valmimise tähtaeg: 12.11.2027		Maksumus: 620 000 €</a:t>
            </a:r>
            <a:endParaRPr lang="et-EE" dirty="0"/>
          </a:p>
          <a:p>
            <a:pPr marL="514800" lvl="0" indent="-514800">
              <a:buAutoNum type="arabicPeriod" startAt="2"/>
            </a:pPr>
            <a:r>
              <a:rPr lang="fi-FI" b="1" dirty="0" err="1"/>
              <a:t>Põllumajanduslikus</a:t>
            </a:r>
            <a:r>
              <a:rPr lang="fi-FI" b="1" dirty="0"/>
              <a:t> </a:t>
            </a:r>
            <a:r>
              <a:rPr lang="fi-FI" b="1" dirty="0" err="1"/>
              <a:t>kasutuses</a:t>
            </a:r>
            <a:r>
              <a:rPr lang="fi-FI" b="1" dirty="0"/>
              <a:t> </a:t>
            </a:r>
            <a:r>
              <a:rPr lang="fi-FI" b="1" dirty="0" err="1"/>
              <a:t>kuivendatud</a:t>
            </a:r>
            <a:r>
              <a:rPr lang="fi-FI" b="1" dirty="0"/>
              <a:t> </a:t>
            </a:r>
            <a:r>
              <a:rPr lang="fi-FI" b="1" dirty="0" err="1"/>
              <a:t>turvasmullaga</a:t>
            </a:r>
            <a:r>
              <a:rPr lang="fi-FI" b="1" dirty="0"/>
              <a:t> maa</a:t>
            </a:r>
            <a:r>
              <a:rPr lang="et-EE" b="1" dirty="0"/>
              <a:t> </a:t>
            </a:r>
            <a:r>
              <a:rPr lang="fi-FI" b="1" dirty="0" err="1"/>
              <a:t>pindala</a:t>
            </a:r>
            <a:r>
              <a:rPr lang="fi-FI" b="1" dirty="0"/>
              <a:t> </a:t>
            </a:r>
            <a:r>
              <a:rPr lang="fi-FI" b="1" dirty="0" err="1"/>
              <a:t>täpsustamine</a:t>
            </a:r>
            <a:endParaRPr lang="et-EE" b="1" dirty="0"/>
          </a:p>
          <a:p>
            <a:pPr marL="0" lvl="0" indent="0"/>
            <a:r>
              <a:rPr lang="et-EE" sz="2800" dirty="0"/>
              <a:t>	Valmimise tähtaeg: 30.08.2026		Maksumus: 12 500 €</a:t>
            </a:r>
          </a:p>
        </p:txBody>
      </p:sp>
      <p:sp>
        <p:nvSpPr>
          <p:cNvPr id="3076" name="Ristkülik 1">
            <a:extLst>
              <a:ext uri="{FF2B5EF4-FFF2-40B4-BE49-F238E27FC236}">
                <a16:creationId xmlns:a16="http://schemas.microsoft.com/office/drawing/2014/main" id="{5F8AAFD7-EDC7-63C3-4D5C-B24C974C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3086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1pPr>
            <a:lvl2pPr marL="893472" indent="-343643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2pPr>
            <a:lvl3pPr marL="1374572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3pPr>
            <a:lvl4pPr marL="1924401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4pPr>
            <a:lvl5pPr marL="2474229" indent="-274914" algn="l" defTabSz="540284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5pPr>
            <a:lvl6pPr marL="2749144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6pPr>
            <a:lvl7pPr marL="3298972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7pPr>
            <a:lvl8pPr marL="3848801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8pPr>
            <a:lvl9pPr marL="4398630" algn="l" defTabSz="1099657" rtl="0" eaLnBrk="1" latinLnBrk="0" hangingPunct="1">
              <a:defRPr kern="1200"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lvl="0" indent="0" algn="l" defTabSz="333365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t-EE" altLang="et-EE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2D96C574-DA74-D679-9AAC-A0CD1643D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8" y="0"/>
            <a:ext cx="2190532" cy="13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3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'i kujundus">
  <a:themeElements>
    <a:clrScheme name="Kohandatu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842</Words>
  <Application>Microsoft Office PowerPoint</Application>
  <PresentationFormat>Laiekraan</PresentationFormat>
  <Paragraphs>133</Paragraphs>
  <Slides>9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Roboto Condensed</vt:lpstr>
      <vt:lpstr>Times New Roman</vt:lpstr>
      <vt:lpstr>1_Office'i kujundus</vt:lpstr>
      <vt:lpstr>2_Office'i kujundus</vt:lpstr>
      <vt:lpstr>Maa- ja mullakasutuse teadus-arendusprojekti juhtrühma  XIII kohtumine</vt:lpstr>
      <vt:lpstr>LULUCF sektori  metoodika arenduste nimekirja ülevaatamine ja kinnitamine</vt:lpstr>
      <vt:lpstr>„Suuremõõtkavalise digitaalse mullastikukaardi kaasaegse kontseptsiooni loomine ja olemasoleva mullastikukaardi ajakohastamine“ ehk MULD2 projekt</vt:lpstr>
      <vt:lpstr>„LULUCF sektori metsamaa mineraal- ja turvasmuldade KHG voogude ja süsinikuvaru dünaamika täpsem hindamine riiklikus KHG inventuuris“ ehk MEMU uuring</vt:lpstr>
      <vt:lpstr>„LULUCF sektori põllu- ja rohumaa mineraal- ja turvasmuldade KHG voogude ja süsinikuvaru dünaamika täpsem hindamine riiklikus KHG inventuuris“ ehk PÕMU uuring</vt:lpstr>
      <vt:lpstr>Märgalade üleriigiline kaardistamine ning vastava teaduspõhise ja valideeritud metoodika väljatöötamine</vt:lpstr>
      <vt:lpstr>Kuhu need arendused viivad? </vt:lpstr>
      <vt:lpstr>Pruunalade (brownfields) kaardistamise metoodika väljatöötamine ja nende üleriigiline kaardistamine</vt:lpstr>
      <vt:lpstr>LULUCF sektori  metoodika arenduste nimekirja ülevaatamine ja kinnitamine</vt:lpstr>
    </vt:vector>
  </TitlesOfParts>
  <Company>KeMIT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Maamuld XIII juhtrühm_17.03.26</dc:title>
  <dc:creator>Janika Laht</dc:creator>
  <cp:lastModifiedBy>Janika Laht</cp:lastModifiedBy>
  <cp:revision>8</cp:revision>
  <dcterms:created xsi:type="dcterms:W3CDTF">2026-03-17T09:15:00Z</dcterms:created>
  <dcterms:modified xsi:type="dcterms:W3CDTF">2026-03-26T18:59:26Z</dcterms:modified>
</cp:coreProperties>
</file>